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78" r:id="rId6"/>
    <p:sldId id="273" r:id="rId7"/>
    <p:sldId id="279" r:id="rId8"/>
    <p:sldId id="274" r:id="rId9"/>
    <p:sldId id="280" r:id="rId10"/>
    <p:sldId id="275" r:id="rId11"/>
    <p:sldId id="281" r:id="rId12"/>
    <p:sldId id="276" r:id="rId13"/>
    <p:sldId id="282" r:id="rId14"/>
    <p:sldId id="277" r:id="rId15"/>
    <p:sldId id="283" r:id="rId16"/>
    <p:sldId id="268" r:id="rId17"/>
    <p:sldId id="269" r:id="rId18"/>
    <p:sldId id="284" r:id="rId19"/>
    <p:sldId id="270" r:id="rId20"/>
    <p:sldId id="285" r:id="rId21"/>
    <p:sldId id="271"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7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122722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1540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0304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87186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042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409711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38336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93964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94038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E95E49-97C0-4FE7-B926-A848BCE030D8}" type="datetimeFigureOut">
              <a:rPr lang="es-VE" smtClean="0"/>
              <a:t>26/5/2026</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47769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3E95E49-97C0-4FE7-B926-A848BCE030D8}" type="datetimeFigureOut">
              <a:rPr lang="es-VE" smtClean="0"/>
              <a:t>26/5/2026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11838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3E95E49-97C0-4FE7-B926-A848BCE030D8}" type="datetimeFigureOut">
              <a:rPr lang="es-VE" smtClean="0"/>
              <a:t>26/5/2026</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144398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3E95E49-97C0-4FE7-B926-A848BCE030D8}" type="datetimeFigureOut">
              <a:rPr lang="es-VE" smtClean="0"/>
              <a:t>26/5/2026</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388630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95E49-97C0-4FE7-B926-A848BCE030D8}" type="datetimeFigureOut">
              <a:rPr lang="es-VE" smtClean="0"/>
              <a:t>26/5/2026</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15079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3E95E49-97C0-4FE7-B926-A848BCE030D8}" type="datetimeFigureOut">
              <a:rPr lang="es-VE" smtClean="0"/>
              <a:t>26/5/2026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349142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3E95E49-97C0-4FE7-B926-A848BCE030D8}" type="datetimeFigureOut">
              <a:rPr lang="es-VE" smtClean="0"/>
              <a:t>26/5/2026</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2595D885-1AD3-4703-A9F1-4642C416B16C}" type="slidenum">
              <a:rPr lang="es-VE" smtClean="0"/>
              <a:t>‹Nº›</a:t>
            </a:fld>
            <a:endParaRPr lang="es-VE"/>
          </a:p>
        </p:txBody>
      </p:sp>
    </p:spTree>
    <p:extLst>
      <p:ext uri="{BB962C8B-B14F-4D97-AF65-F5344CB8AC3E}">
        <p14:creationId xmlns:p14="http://schemas.microsoft.com/office/powerpoint/2010/main" val="298988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E95E49-97C0-4FE7-B926-A848BCE030D8}" type="datetimeFigureOut">
              <a:rPr lang="es-VE" smtClean="0"/>
              <a:t>26/5/2026</a:t>
            </a:fld>
            <a:endParaRPr lang="es-V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95D885-1AD3-4703-A9F1-4642C416B16C}" type="slidenum">
              <a:rPr lang="es-VE" smtClean="0"/>
              <a:t>‹Nº›</a:t>
            </a:fld>
            <a:endParaRPr lang="es-VE"/>
          </a:p>
        </p:txBody>
      </p:sp>
    </p:spTree>
    <p:extLst>
      <p:ext uri="{BB962C8B-B14F-4D97-AF65-F5344CB8AC3E}">
        <p14:creationId xmlns:p14="http://schemas.microsoft.com/office/powerpoint/2010/main" val="7088184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aprosima.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873A4-B1E2-4B22-A3A7-EBB5ED21E5FC}"/>
              </a:ext>
            </a:extLst>
          </p:cNvPr>
          <p:cNvSpPr>
            <a:spLocks noGrp="1"/>
          </p:cNvSpPr>
          <p:nvPr>
            <p:ph type="ctrTitle"/>
          </p:nvPr>
        </p:nvSpPr>
        <p:spPr>
          <a:xfrm>
            <a:off x="525518" y="2845272"/>
            <a:ext cx="9144000" cy="1167455"/>
          </a:xfrm>
        </p:spPr>
        <p:txBody>
          <a:bodyPr>
            <a:normAutofit/>
          </a:bodyPr>
          <a:lstStyle/>
          <a:p>
            <a:r>
              <a:rPr lang="es-MX" b="1" dirty="0">
                <a:solidFill>
                  <a:schemeClr val="accent1">
                    <a:lumMod val="50000"/>
                  </a:schemeClr>
                </a:solidFill>
                <a:latin typeface="Arial Rounded MT Bold" panose="020F0704030504030204" pitchFamily="34" charset="0"/>
              </a:rPr>
              <a:t>NUESTRA RAZÓN DE SER</a:t>
            </a:r>
            <a:endParaRPr lang="es-VE" b="1" dirty="0">
              <a:solidFill>
                <a:schemeClr val="accent1">
                  <a:lumMod val="50000"/>
                </a:schemeClr>
              </a:solidFill>
              <a:latin typeface="Arial Rounded MT Bold" panose="020F0704030504030204" pitchFamily="34" charset="0"/>
            </a:endParaRPr>
          </a:p>
        </p:txBody>
      </p:sp>
      <p:pic>
        <p:nvPicPr>
          <p:cNvPr id="5" name="Imagen 4">
            <a:extLst>
              <a:ext uri="{FF2B5EF4-FFF2-40B4-BE49-F238E27FC236}">
                <a16:creationId xmlns:a16="http://schemas.microsoft.com/office/drawing/2014/main" id="{5EB01E94-01C3-4EEE-A2EA-92E0FF6EE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883" y="596021"/>
            <a:ext cx="1910500" cy="1653193"/>
          </a:xfrm>
          <a:prstGeom prst="rect">
            <a:avLst/>
          </a:prstGeom>
        </p:spPr>
      </p:pic>
    </p:spTree>
    <p:extLst>
      <p:ext uri="{BB962C8B-B14F-4D97-AF65-F5344CB8AC3E}">
        <p14:creationId xmlns:p14="http://schemas.microsoft.com/office/powerpoint/2010/main" val="2100308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616746" cy="584775"/>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VE" sz="2000" dirty="0">
              <a:latin typeface="Arial Rounded MT Bold" panose="020F0704030504030204" pitchFamily="34" charset="0"/>
            </a:endParaRPr>
          </a:p>
        </p:txBody>
      </p:sp>
      <p:pic>
        <p:nvPicPr>
          <p:cNvPr id="5" name="Imagen 4">
            <a:extLst>
              <a:ext uri="{FF2B5EF4-FFF2-40B4-BE49-F238E27FC236}">
                <a16:creationId xmlns:a16="http://schemas.microsoft.com/office/drawing/2014/main" id="{10816E16-AB8F-4A66-88F4-AD35619B1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310" y="1294484"/>
            <a:ext cx="7255896" cy="3996690"/>
          </a:xfrm>
          <a:prstGeom prst="rect">
            <a:avLst/>
          </a:prstGeom>
        </p:spPr>
      </p:pic>
    </p:spTree>
    <p:extLst>
      <p:ext uri="{BB962C8B-B14F-4D97-AF65-F5344CB8AC3E}">
        <p14:creationId xmlns:p14="http://schemas.microsoft.com/office/powerpoint/2010/main" val="364316148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616746" cy="584775"/>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VE" sz="2000" dirty="0">
              <a:latin typeface="Arial Rounded MT Bold" panose="020F0704030504030204" pitchFamily="34" charset="0"/>
            </a:endParaRPr>
          </a:p>
        </p:txBody>
      </p:sp>
      <p:pic>
        <p:nvPicPr>
          <p:cNvPr id="5" name="Imagen 4">
            <a:extLst>
              <a:ext uri="{FF2B5EF4-FFF2-40B4-BE49-F238E27FC236}">
                <a16:creationId xmlns:a16="http://schemas.microsoft.com/office/drawing/2014/main" id="{10816E16-AB8F-4A66-88F4-AD35619B1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310" y="1294484"/>
            <a:ext cx="7255896" cy="3996690"/>
          </a:xfrm>
          <a:prstGeom prst="rect">
            <a:avLst/>
          </a:prstGeom>
        </p:spPr>
      </p:pic>
      <p:sp>
        <p:nvSpPr>
          <p:cNvPr id="6" name="CuadroTexto 5">
            <a:extLst>
              <a:ext uri="{FF2B5EF4-FFF2-40B4-BE49-F238E27FC236}">
                <a16:creationId xmlns:a16="http://schemas.microsoft.com/office/drawing/2014/main" id="{4205AC65-2BA8-40D2-B937-A6857DFE1CB3}"/>
              </a:ext>
            </a:extLst>
          </p:cNvPr>
          <p:cNvSpPr txBox="1"/>
          <p:nvPr/>
        </p:nvSpPr>
        <p:spPr>
          <a:xfrm>
            <a:off x="1099941" y="5410102"/>
            <a:ext cx="7818633" cy="1200329"/>
          </a:xfrm>
          <a:prstGeom prst="rect">
            <a:avLst/>
          </a:prstGeom>
          <a:noFill/>
        </p:spPr>
        <p:txBody>
          <a:bodyPr wrap="square">
            <a:spAutoFit/>
          </a:bodyPr>
          <a:lstStyle/>
          <a:p>
            <a:r>
              <a:rPr lang="es-MX" sz="1800" dirty="0">
                <a:latin typeface="Arial Rounded MT Bold" panose="020F0704030504030204" pitchFamily="34" charset="0"/>
              </a:rPr>
              <a:t>2 – SECCION DE HEMEROTECA: Consta de un archivo con los boletines mensuales emitidos por nuestra organización en los últimos tres años, que contienen comentadas, las principales noticias de cada mes</a:t>
            </a:r>
          </a:p>
        </p:txBody>
      </p:sp>
    </p:spTree>
    <p:extLst>
      <p:ext uri="{BB962C8B-B14F-4D97-AF65-F5344CB8AC3E}">
        <p14:creationId xmlns:p14="http://schemas.microsoft.com/office/powerpoint/2010/main" val="361583541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616746" cy="707886"/>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pic>
        <p:nvPicPr>
          <p:cNvPr id="6" name="Imagen 5">
            <a:extLst>
              <a:ext uri="{FF2B5EF4-FFF2-40B4-BE49-F238E27FC236}">
                <a16:creationId xmlns:a16="http://schemas.microsoft.com/office/drawing/2014/main" id="{7918EC0A-7332-4854-A7B7-008CEE5A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82" y="1175377"/>
            <a:ext cx="7375937" cy="4011283"/>
          </a:xfrm>
          <a:prstGeom prst="rect">
            <a:avLst/>
          </a:prstGeom>
        </p:spPr>
      </p:pic>
    </p:spTree>
    <p:extLst>
      <p:ext uri="{BB962C8B-B14F-4D97-AF65-F5344CB8AC3E}">
        <p14:creationId xmlns:p14="http://schemas.microsoft.com/office/powerpoint/2010/main" val="201078493"/>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616746" cy="707886"/>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pic>
        <p:nvPicPr>
          <p:cNvPr id="6" name="Imagen 5">
            <a:extLst>
              <a:ext uri="{FF2B5EF4-FFF2-40B4-BE49-F238E27FC236}">
                <a16:creationId xmlns:a16="http://schemas.microsoft.com/office/drawing/2014/main" id="{7918EC0A-7332-4854-A7B7-008CEE5A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82" y="1175377"/>
            <a:ext cx="7375937" cy="4011283"/>
          </a:xfrm>
          <a:prstGeom prst="rect">
            <a:avLst/>
          </a:prstGeom>
        </p:spPr>
      </p:pic>
      <p:sp>
        <p:nvSpPr>
          <p:cNvPr id="5" name="CuadroTexto 4">
            <a:extLst>
              <a:ext uri="{FF2B5EF4-FFF2-40B4-BE49-F238E27FC236}">
                <a16:creationId xmlns:a16="http://schemas.microsoft.com/office/drawing/2014/main" id="{29335E28-0179-4430-9C61-B40DF60480E5}"/>
              </a:ext>
            </a:extLst>
          </p:cNvPr>
          <p:cNvSpPr txBox="1"/>
          <p:nvPr/>
        </p:nvSpPr>
        <p:spPr>
          <a:xfrm>
            <a:off x="552654" y="5549120"/>
            <a:ext cx="8114015" cy="923330"/>
          </a:xfrm>
          <a:prstGeom prst="rect">
            <a:avLst/>
          </a:prstGeom>
          <a:noFill/>
        </p:spPr>
        <p:txBody>
          <a:bodyPr wrap="square">
            <a:spAutoFit/>
          </a:bodyPr>
          <a:lstStyle/>
          <a:p>
            <a:r>
              <a:rPr lang="es-MX" sz="1800" dirty="0">
                <a:latin typeface="Arial Rounded MT Bold" panose="020F0704030504030204" pitchFamily="34" charset="0"/>
              </a:rPr>
              <a:t>3 – SECCION EDITORIAL: Que presenta nuestra postura ante diversas situaciones que hemos considerado de interés. En la sección Archivo Editorial, se reproducen todos los publicados a la fecha.</a:t>
            </a:r>
            <a:endParaRPr lang="es-VE" sz="2400" dirty="0">
              <a:latin typeface="Arial Rounded MT Bold" panose="020F0704030504030204" pitchFamily="34" charset="0"/>
            </a:endParaRPr>
          </a:p>
        </p:txBody>
      </p:sp>
    </p:spTree>
    <p:extLst>
      <p:ext uri="{BB962C8B-B14F-4D97-AF65-F5344CB8AC3E}">
        <p14:creationId xmlns:p14="http://schemas.microsoft.com/office/powerpoint/2010/main" val="71966377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616746" cy="707886"/>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MX" sz="800" dirty="0">
              <a:solidFill>
                <a:schemeClr val="accent2">
                  <a:lumMod val="75000"/>
                </a:schemeClr>
              </a:solidFill>
              <a:latin typeface="Arial Rounded MT Bold" panose="020F0704030504030204" pitchFamily="34" charset="0"/>
            </a:endParaRPr>
          </a:p>
          <a:p>
            <a:pPr algn="ctr"/>
            <a:endParaRPr lang="es-MX" sz="800" dirty="0">
              <a:latin typeface="Arial Rounded MT Bold" panose="020F0704030504030204" pitchFamily="34" charset="0"/>
            </a:endParaRPr>
          </a:p>
        </p:txBody>
      </p:sp>
      <p:pic>
        <p:nvPicPr>
          <p:cNvPr id="10" name="Imagen 9">
            <a:extLst>
              <a:ext uri="{FF2B5EF4-FFF2-40B4-BE49-F238E27FC236}">
                <a16:creationId xmlns:a16="http://schemas.microsoft.com/office/drawing/2014/main" id="{5E44D7F4-B7B4-4BC4-95B3-1800622AE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6" y="1175377"/>
            <a:ext cx="7655363" cy="4238090"/>
          </a:xfrm>
          <a:prstGeom prst="rect">
            <a:avLst/>
          </a:prstGeom>
        </p:spPr>
      </p:pic>
    </p:spTree>
    <p:extLst>
      <p:ext uri="{BB962C8B-B14F-4D97-AF65-F5344CB8AC3E}">
        <p14:creationId xmlns:p14="http://schemas.microsoft.com/office/powerpoint/2010/main" val="351665598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616746" cy="707886"/>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MX" sz="800" dirty="0">
              <a:solidFill>
                <a:schemeClr val="accent2">
                  <a:lumMod val="75000"/>
                </a:schemeClr>
              </a:solidFill>
              <a:latin typeface="Arial Rounded MT Bold" panose="020F0704030504030204" pitchFamily="34" charset="0"/>
            </a:endParaRPr>
          </a:p>
          <a:p>
            <a:pPr algn="ctr"/>
            <a:endParaRPr lang="es-MX" sz="800" dirty="0">
              <a:latin typeface="Arial Rounded MT Bold" panose="020F0704030504030204" pitchFamily="34" charset="0"/>
            </a:endParaRPr>
          </a:p>
        </p:txBody>
      </p:sp>
      <p:pic>
        <p:nvPicPr>
          <p:cNvPr id="10" name="Imagen 9">
            <a:extLst>
              <a:ext uri="{FF2B5EF4-FFF2-40B4-BE49-F238E27FC236}">
                <a16:creationId xmlns:a16="http://schemas.microsoft.com/office/drawing/2014/main" id="{5E44D7F4-B7B4-4BC4-95B3-1800622AE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6" y="1175377"/>
            <a:ext cx="7655363" cy="4238090"/>
          </a:xfrm>
          <a:prstGeom prst="rect">
            <a:avLst/>
          </a:prstGeom>
        </p:spPr>
      </p:pic>
      <p:sp>
        <p:nvSpPr>
          <p:cNvPr id="5" name="CuadroTexto 4">
            <a:extLst>
              <a:ext uri="{FF2B5EF4-FFF2-40B4-BE49-F238E27FC236}">
                <a16:creationId xmlns:a16="http://schemas.microsoft.com/office/drawing/2014/main" id="{7B83528B-A9EB-456C-98B8-4ED28C3B3E8F}"/>
              </a:ext>
            </a:extLst>
          </p:cNvPr>
          <p:cNvSpPr txBox="1"/>
          <p:nvPr/>
        </p:nvSpPr>
        <p:spPr>
          <a:xfrm>
            <a:off x="552653" y="5588180"/>
            <a:ext cx="8229385" cy="923330"/>
          </a:xfrm>
          <a:prstGeom prst="rect">
            <a:avLst/>
          </a:prstGeom>
          <a:noFill/>
        </p:spPr>
        <p:txBody>
          <a:bodyPr wrap="square">
            <a:spAutoFit/>
          </a:bodyPr>
          <a:lstStyle/>
          <a:p>
            <a:r>
              <a:rPr lang="es-MX" sz="1800" b="1" dirty="0">
                <a:solidFill>
                  <a:schemeClr val="tx2">
                    <a:lumMod val="75000"/>
                  </a:schemeClr>
                </a:solidFill>
                <a:latin typeface="Arial Rounded MT Bold" panose="020F0704030504030204" pitchFamily="34" charset="0"/>
              </a:rPr>
              <a:t>3 – SECCION DEL LECTOR: </a:t>
            </a:r>
            <a:r>
              <a:rPr lang="es-MX" sz="1800" dirty="0">
                <a:latin typeface="Arial Rounded MT Bold" panose="020F0704030504030204" pitchFamily="34" charset="0"/>
              </a:rPr>
              <a:t>En este segmento se muestran interesantes artículos  relativos a nuestras esferas de acción, aportados por destacados académicos de nuestras universidades.</a:t>
            </a:r>
            <a:endParaRPr lang="es-VE" sz="2400" dirty="0">
              <a:latin typeface="Arial Rounded MT Bold" panose="020F0704030504030204" pitchFamily="34" charset="0"/>
            </a:endParaRPr>
          </a:p>
        </p:txBody>
      </p:sp>
    </p:spTree>
    <p:extLst>
      <p:ext uri="{BB962C8B-B14F-4D97-AF65-F5344CB8AC3E}">
        <p14:creationId xmlns:p14="http://schemas.microsoft.com/office/powerpoint/2010/main" val="24971848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493160" y="385298"/>
            <a:ext cx="9308386" cy="830997"/>
          </a:xfrm>
          <a:prstGeom prst="rect">
            <a:avLst/>
          </a:prstGeom>
          <a:noFill/>
        </p:spPr>
        <p:txBody>
          <a:bodyPr wrap="square">
            <a:spAutoFit/>
          </a:bodyPr>
          <a:lstStyle/>
          <a:p>
            <a:r>
              <a:rPr lang="es-MX" sz="3200" dirty="0">
                <a:solidFill>
                  <a:schemeClr val="accent2">
                    <a:lumMod val="75000"/>
                  </a:schemeClr>
                </a:solidFill>
                <a:latin typeface="Arial Rounded MT Bold" panose="020F0704030504030204" pitchFamily="34" charset="0"/>
              </a:rPr>
              <a:t>EL PROXIMO NIVEL: </a:t>
            </a:r>
            <a:r>
              <a:rPr lang="es-MX" sz="3200" dirty="0">
                <a:latin typeface="Arial Rounded MT Bold" panose="020F0704030504030204" pitchFamily="34" charset="0"/>
              </a:rPr>
              <a:t>REVISTA VIDAPROSIMA </a:t>
            </a: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cxnSp>
        <p:nvCxnSpPr>
          <p:cNvPr id="16" name="Conector recto 15">
            <a:extLst>
              <a:ext uri="{FF2B5EF4-FFF2-40B4-BE49-F238E27FC236}">
                <a16:creationId xmlns:a16="http://schemas.microsoft.com/office/drawing/2014/main" id="{8A8EF111-908E-4819-9D33-4A1DC95E83CA}"/>
              </a:ext>
            </a:extLst>
          </p:cNvPr>
          <p:cNvCxnSpPr>
            <a:cxnSpLocks/>
          </p:cNvCxnSpPr>
          <p:nvPr/>
        </p:nvCxnSpPr>
        <p:spPr>
          <a:xfrm flipH="1">
            <a:off x="4860259" y="3725706"/>
            <a:ext cx="7952" cy="290709"/>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DAAD08F8-AE7A-43E0-B687-3174967E54C3}"/>
              </a:ext>
            </a:extLst>
          </p:cNvPr>
          <p:cNvSpPr txBox="1"/>
          <p:nvPr/>
        </p:nvSpPr>
        <p:spPr>
          <a:xfrm>
            <a:off x="924674" y="5269805"/>
            <a:ext cx="8517277" cy="1477328"/>
          </a:xfrm>
          <a:prstGeom prst="rect">
            <a:avLst/>
          </a:prstGeom>
          <a:noFill/>
        </p:spPr>
        <p:txBody>
          <a:bodyPr wrap="square">
            <a:spAutoFit/>
          </a:bodyPr>
          <a:lstStyle/>
          <a:p>
            <a:r>
              <a:rPr lang="es-MX" sz="1800" dirty="0">
                <a:latin typeface="Arial Rounded MT Bold" panose="020F0704030504030204" pitchFamily="34" charset="0"/>
              </a:rPr>
              <a:t>La cual divulgará masivamente los aspectos más relevantes del Medio Ambiente, con énfasis en el Cambio Climático, sus causas, consecuencias y los esfuerzos por detenerlo, mediante de trabajos de investigación, reportajes sobre eventos y sucesos, artículos, entrevistas, reproducción de materiales científicos, etc.</a:t>
            </a:r>
          </a:p>
        </p:txBody>
      </p:sp>
      <p:pic>
        <p:nvPicPr>
          <p:cNvPr id="9" name="Imagen 8">
            <a:extLst>
              <a:ext uri="{FF2B5EF4-FFF2-40B4-BE49-F238E27FC236}">
                <a16:creationId xmlns:a16="http://schemas.microsoft.com/office/drawing/2014/main" id="{06D5A6F3-114A-43AC-812D-8498A96F1824}"/>
              </a:ext>
            </a:extLst>
          </p:cNvPr>
          <p:cNvPicPr/>
          <p:nvPr/>
        </p:nvPicPr>
        <p:blipFill>
          <a:blip r:embed="rId2">
            <a:extLst>
              <a:ext uri="{28A0092B-C50C-407E-A947-70E740481C1C}">
                <a14:useLocalDpi xmlns:a14="http://schemas.microsoft.com/office/drawing/2010/main" val="0"/>
              </a:ext>
            </a:extLst>
          </a:blip>
          <a:stretch>
            <a:fillRect/>
          </a:stretch>
        </p:blipFill>
        <p:spPr>
          <a:xfrm>
            <a:off x="3421294" y="1216295"/>
            <a:ext cx="3369924" cy="368137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116861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493160" y="385298"/>
            <a:ext cx="9308386" cy="830997"/>
          </a:xfrm>
          <a:prstGeom prst="rect">
            <a:avLst/>
          </a:prstGeom>
          <a:noFill/>
        </p:spPr>
        <p:txBody>
          <a:bodyPr wrap="square">
            <a:spAutoFit/>
          </a:bodyPr>
          <a:lstStyle/>
          <a:p>
            <a:pPr algn="ctr"/>
            <a:r>
              <a:rPr lang="es-MX" sz="3200" dirty="0">
                <a:latin typeface="Arial Rounded MT Bold" panose="020F0704030504030204" pitchFamily="34" charset="0"/>
              </a:rPr>
              <a:t>REVISTA VIDAPROSIMA </a:t>
            </a: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sp>
        <p:nvSpPr>
          <p:cNvPr id="8" name="CuadroTexto 7">
            <a:extLst>
              <a:ext uri="{FF2B5EF4-FFF2-40B4-BE49-F238E27FC236}">
                <a16:creationId xmlns:a16="http://schemas.microsoft.com/office/drawing/2014/main" id="{DAAD08F8-AE7A-43E0-B687-3174967E54C3}"/>
              </a:ext>
            </a:extLst>
          </p:cNvPr>
          <p:cNvSpPr txBox="1"/>
          <p:nvPr/>
        </p:nvSpPr>
        <p:spPr>
          <a:xfrm>
            <a:off x="609572" y="1016304"/>
            <a:ext cx="8864538" cy="1323439"/>
          </a:xfrm>
          <a:prstGeom prst="rect">
            <a:avLst/>
          </a:prstGeom>
          <a:noFill/>
        </p:spPr>
        <p:txBody>
          <a:bodyPr wrap="square">
            <a:spAutoFit/>
          </a:bodyPr>
          <a:lstStyle/>
          <a:p>
            <a:pPr algn="just"/>
            <a:r>
              <a:rPr lang="es-MX" sz="1800" dirty="0">
                <a:latin typeface="Arial Rounded MT Bold" panose="020F0704030504030204" pitchFamily="34" charset="0"/>
              </a:rPr>
              <a:t>El propósito es conseguir una difusión más profusa, que llegue a las manos correctas, con un acceso directo a una audiencia crítica: tomadores de decisiones, líderes de opinión, catedráticos y gestores culturales. Para lograrlo se presentará en dos versiones: </a:t>
            </a:r>
          </a:p>
          <a:p>
            <a:pPr algn="just"/>
            <a:endParaRPr lang="es-MX" sz="800" dirty="0">
              <a:latin typeface="Arial Rounded MT Bold" panose="020F0704030504030204" pitchFamily="34" charset="0"/>
            </a:endParaRPr>
          </a:p>
        </p:txBody>
      </p:sp>
    </p:spTree>
    <p:extLst>
      <p:ext uri="{BB962C8B-B14F-4D97-AF65-F5344CB8AC3E}">
        <p14:creationId xmlns:p14="http://schemas.microsoft.com/office/powerpoint/2010/main" val="502765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493160" y="385298"/>
            <a:ext cx="9308386" cy="830997"/>
          </a:xfrm>
          <a:prstGeom prst="rect">
            <a:avLst/>
          </a:prstGeom>
          <a:noFill/>
        </p:spPr>
        <p:txBody>
          <a:bodyPr wrap="square">
            <a:spAutoFit/>
          </a:bodyPr>
          <a:lstStyle/>
          <a:p>
            <a:pPr algn="ctr"/>
            <a:r>
              <a:rPr lang="es-MX" sz="3200" dirty="0">
                <a:latin typeface="Arial Rounded MT Bold" panose="020F0704030504030204" pitchFamily="34" charset="0"/>
              </a:rPr>
              <a:t>REVISTA VIDAPROSIMA </a:t>
            </a: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sp>
        <p:nvSpPr>
          <p:cNvPr id="8" name="CuadroTexto 7">
            <a:extLst>
              <a:ext uri="{FF2B5EF4-FFF2-40B4-BE49-F238E27FC236}">
                <a16:creationId xmlns:a16="http://schemas.microsoft.com/office/drawing/2014/main" id="{DAAD08F8-AE7A-43E0-B687-3174967E54C3}"/>
              </a:ext>
            </a:extLst>
          </p:cNvPr>
          <p:cNvSpPr txBox="1"/>
          <p:nvPr/>
        </p:nvSpPr>
        <p:spPr>
          <a:xfrm>
            <a:off x="609572" y="1016304"/>
            <a:ext cx="8864538" cy="1323439"/>
          </a:xfrm>
          <a:prstGeom prst="rect">
            <a:avLst/>
          </a:prstGeom>
          <a:noFill/>
        </p:spPr>
        <p:txBody>
          <a:bodyPr wrap="square">
            <a:spAutoFit/>
          </a:bodyPr>
          <a:lstStyle/>
          <a:p>
            <a:pPr algn="just"/>
            <a:r>
              <a:rPr lang="es-MX" sz="1800" dirty="0">
                <a:latin typeface="Arial Rounded MT Bold" panose="020F0704030504030204" pitchFamily="34" charset="0"/>
              </a:rPr>
              <a:t>El propósito es conseguir una difusión más profusa, que llegue a las manos correctas, con un acceso directo a una audiencia crítica: tomadores de decisiones, líderes de opinión, catedráticos y gestores culturales. Para lograrlo se presentará en dos versiones: </a:t>
            </a:r>
          </a:p>
          <a:p>
            <a:pPr algn="just"/>
            <a:endParaRPr lang="es-MX" sz="800" dirty="0">
              <a:latin typeface="Arial Rounded MT Bold" panose="020F0704030504030204" pitchFamily="34" charset="0"/>
            </a:endParaRPr>
          </a:p>
        </p:txBody>
      </p:sp>
      <p:pic>
        <p:nvPicPr>
          <p:cNvPr id="4" name="Imagen 3">
            <a:extLst>
              <a:ext uri="{FF2B5EF4-FFF2-40B4-BE49-F238E27FC236}">
                <a16:creationId xmlns:a16="http://schemas.microsoft.com/office/drawing/2014/main" id="{C9F61994-2C6D-41E4-BED4-5D757807B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656" y="2339743"/>
            <a:ext cx="4983984" cy="3472853"/>
          </a:xfrm>
          <a:prstGeom prst="rect">
            <a:avLst/>
          </a:prstGeom>
        </p:spPr>
      </p:pic>
      <p:sp>
        <p:nvSpPr>
          <p:cNvPr id="6" name="CuadroTexto 5">
            <a:extLst>
              <a:ext uri="{FF2B5EF4-FFF2-40B4-BE49-F238E27FC236}">
                <a16:creationId xmlns:a16="http://schemas.microsoft.com/office/drawing/2014/main" id="{14C7F0B5-C5B4-48FC-ACAF-DB16E90931F6}"/>
              </a:ext>
            </a:extLst>
          </p:cNvPr>
          <p:cNvSpPr txBox="1"/>
          <p:nvPr/>
        </p:nvSpPr>
        <p:spPr>
          <a:xfrm>
            <a:off x="609572" y="5984417"/>
            <a:ext cx="8215929" cy="677108"/>
          </a:xfrm>
          <a:prstGeom prst="rect">
            <a:avLst/>
          </a:prstGeom>
          <a:noFill/>
        </p:spPr>
        <p:txBody>
          <a:bodyPr wrap="square">
            <a:spAutoFit/>
          </a:bodyPr>
          <a:lstStyle/>
          <a:p>
            <a:pPr algn="just"/>
            <a:r>
              <a:rPr lang="es-MX" sz="1800" dirty="0">
                <a:latin typeface="Arial Rounded MT Bold" panose="020F0704030504030204" pitchFamily="34" charset="0"/>
              </a:rPr>
              <a:t>1) </a:t>
            </a:r>
            <a:r>
              <a:rPr lang="es-MX" sz="2000" dirty="0">
                <a:latin typeface="Arial Rounded MT Bold" panose="020F0704030504030204" pitchFamily="34" charset="0"/>
              </a:rPr>
              <a:t>DIGITA</a:t>
            </a:r>
            <a:r>
              <a:rPr lang="es-MX" sz="1800" dirty="0">
                <a:latin typeface="Arial Rounded MT Bold" panose="020F0704030504030204" pitchFamily="34" charset="0"/>
              </a:rPr>
              <a:t>L, con una profusa presencia en las redes sociales, con alcance global verdaderamente ilimitado.</a:t>
            </a:r>
          </a:p>
        </p:txBody>
      </p:sp>
    </p:spTree>
    <p:extLst>
      <p:ext uri="{BB962C8B-B14F-4D97-AF65-F5344CB8AC3E}">
        <p14:creationId xmlns:p14="http://schemas.microsoft.com/office/powerpoint/2010/main" val="2166859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8B94E0C-CCC6-43FE-BB37-F7D1383829C8}"/>
              </a:ext>
            </a:extLst>
          </p:cNvPr>
          <p:cNvPicPr/>
          <p:nvPr/>
        </p:nvPicPr>
        <p:blipFill>
          <a:blip r:embed="rId2">
            <a:extLst>
              <a:ext uri="{28A0092B-C50C-407E-A947-70E740481C1C}">
                <a14:useLocalDpi xmlns:a14="http://schemas.microsoft.com/office/drawing/2010/main" val="0"/>
              </a:ext>
            </a:extLst>
          </a:blip>
          <a:stretch>
            <a:fillRect/>
          </a:stretch>
        </p:blipFill>
        <p:spPr>
          <a:xfrm rot="957849">
            <a:off x="2640171" y="1309660"/>
            <a:ext cx="2360206" cy="2146839"/>
          </a:xfrm>
          <a:prstGeom prst="ellipse">
            <a:avLst/>
          </a:prstGeom>
          <a:ln>
            <a:noFill/>
          </a:ln>
          <a:effectLst>
            <a:softEdge rad="112500"/>
          </a:effectLst>
          <a:scene3d>
            <a:camera prst="orthographicFront"/>
            <a:lightRig rig="threePt" dir="t"/>
          </a:scene3d>
          <a:sp3d>
            <a:bevelT w="114300" prst="hardEdge"/>
          </a:sp3d>
        </p:spPr>
      </p:pic>
      <p:sp>
        <p:nvSpPr>
          <p:cNvPr id="3" name="CuadroTexto 2">
            <a:extLst>
              <a:ext uri="{FF2B5EF4-FFF2-40B4-BE49-F238E27FC236}">
                <a16:creationId xmlns:a16="http://schemas.microsoft.com/office/drawing/2014/main" id="{9E9623F3-4D32-47E9-8B15-2EDC7DEC6000}"/>
              </a:ext>
            </a:extLst>
          </p:cNvPr>
          <p:cNvSpPr txBox="1"/>
          <p:nvPr/>
        </p:nvSpPr>
        <p:spPr>
          <a:xfrm>
            <a:off x="493160" y="385298"/>
            <a:ext cx="9308386" cy="830997"/>
          </a:xfrm>
          <a:prstGeom prst="rect">
            <a:avLst/>
          </a:prstGeom>
          <a:noFill/>
        </p:spPr>
        <p:txBody>
          <a:bodyPr wrap="square">
            <a:spAutoFit/>
          </a:bodyPr>
          <a:lstStyle/>
          <a:p>
            <a:pPr algn="ctr"/>
            <a:r>
              <a:rPr lang="es-MX" sz="3200" dirty="0">
                <a:latin typeface="Arial Rounded MT Bold" panose="020F0704030504030204" pitchFamily="34" charset="0"/>
              </a:rPr>
              <a:t>REVISTA VIDAPROSIMA </a:t>
            </a: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pic>
        <p:nvPicPr>
          <p:cNvPr id="6" name="Imagen 5">
            <a:extLst>
              <a:ext uri="{FF2B5EF4-FFF2-40B4-BE49-F238E27FC236}">
                <a16:creationId xmlns:a16="http://schemas.microsoft.com/office/drawing/2014/main" id="{A719BE0D-282B-454B-9102-4DF04AA97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97197">
            <a:off x="1326551" y="1397584"/>
            <a:ext cx="1436849" cy="3190650"/>
          </a:xfrm>
          <a:prstGeom prst="rect">
            <a:avLst/>
          </a:prstGeom>
        </p:spPr>
      </p:pic>
      <p:pic>
        <p:nvPicPr>
          <p:cNvPr id="10" name="Imagen 9">
            <a:extLst>
              <a:ext uri="{FF2B5EF4-FFF2-40B4-BE49-F238E27FC236}">
                <a16:creationId xmlns:a16="http://schemas.microsoft.com/office/drawing/2014/main" id="{371A3219-E59B-4DA0-9E28-AEF4618340DB}"/>
              </a:ext>
            </a:extLst>
          </p:cNvPr>
          <p:cNvPicPr/>
          <p:nvPr/>
        </p:nvPicPr>
        <p:blipFill>
          <a:blip r:embed="rId4">
            <a:alphaModFix amt="35000"/>
            <a:extLst>
              <a:ext uri="{28A0092B-C50C-407E-A947-70E740481C1C}">
                <a14:useLocalDpi xmlns:a14="http://schemas.microsoft.com/office/drawing/2010/main" val="0"/>
              </a:ext>
            </a:extLst>
          </a:blip>
          <a:stretch>
            <a:fillRect/>
          </a:stretch>
        </p:blipFill>
        <p:spPr>
          <a:xfrm>
            <a:off x="5236851" y="671712"/>
            <a:ext cx="3688422" cy="41412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8229952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FB171-D8DB-4DBB-9785-7BAF40CE33BA}"/>
              </a:ext>
            </a:extLst>
          </p:cNvPr>
          <p:cNvSpPr>
            <a:spLocks noGrp="1"/>
          </p:cNvSpPr>
          <p:nvPr>
            <p:ph type="title"/>
          </p:nvPr>
        </p:nvSpPr>
        <p:spPr/>
        <p:txBody>
          <a:bodyPr>
            <a:normAutofit/>
          </a:bodyPr>
          <a:lstStyle/>
          <a:p>
            <a:r>
              <a:rPr lang="es-MX" b="1" dirty="0">
                <a:latin typeface="Arial Rounded MT Bold" panose="020F0704030504030204" pitchFamily="34" charset="0"/>
              </a:rPr>
              <a:t>NUESTRA RAZÓN DE SER</a:t>
            </a:r>
            <a:endParaRPr lang="es-VE" b="1"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B5E45B7E-B08B-476D-AC47-DBFD4CBD81A3}"/>
              </a:ext>
            </a:extLst>
          </p:cNvPr>
          <p:cNvSpPr>
            <a:spLocks noGrp="1"/>
          </p:cNvSpPr>
          <p:nvPr>
            <p:ph idx="1"/>
          </p:nvPr>
        </p:nvSpPr>
        <p:spPr>
          <a:xfrm>
            <a:off x="677334" y="1519434"/>
            <a:ext cx="8596668" cy="2421921"/>
          </a:xfrm>
        </p:spPr>
        <p:txBody>
          <a:bodyPr>
            <a:noAutofit/>
          </a:bodyPr>
          <a:lstStyle/>
          <a:p>
            <a:pPr algn="just">
              <a:lnSpc>
                <a:spcPct val="150000"/>
              </a:lnSpc>
            </a:pPr>
            <a:r>
              <a:rPr lang="es-MX" dirty="0">
                <a:latin typeface="Arial Rounded MT Bold" panose="020F0704030504030204" pitchFamily="34" charset="0"/>
              </a:rPr>
              <a:t>APROSIMA A.C., es una Asociación Civil sin fines de lucro, fundada por un grupo independiente de profesionales y trabajadores venezolanos preocupados por el Medio Ambiente y en particular por las desastrosas que acarrea el Cambio Climático, que se autofinancia, sin ninguna dependencia gubernamental, ni de instituciones políticas, religiosas o económicas de ninguna índole </a:t>
            </a:r>
            <a:endParaRPr lang="es-VE" dirty="0">
              <a:latin typeface="Arial Rounded MT Bold" panose="020F0704030504030204" pitchFamily="34" charset="0"/>
            </a:endParaRPr>
          </a:p>
        </p:txBody>
      </p:sp>
    </p:spTree>
    <p:extLst>
      <p:ext uri="{BB962C8B-B14F-4D97-AF65-F5344CB8AC3E}">
        <p14:creationId xmlns:p14="http://schemas.microsoft.com/office/powerpoint/2010/main" val="7897651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8B94E0C-CCC6-43FE-BB37-F7D1383829C8}"/>
              </a:ext>
            </a:extLst>
          </p:cNvPr>
          <p:cNvPicPr/>
          <p:nvPr/>
        </p:nvPicPr>
        <p:blipFill>
          <a:blip r:embed="rId2">
            <a:extLst>
              <a:ext uri="{28A0092B-C50C-407E-A947-70E740481C1C}">
                <a14:useLocalDpi xmlns:a14="http://schemas.microsoft.com/office/drawing/2010/main" val="0"/>
              </a:ext>
            </a:extLst>
          </a:blip>
          <a:stretch>
            <a:fillRect/>
          </a:stretch>
        </p:blipFill>
        <p:spPr>
          <a:xfrm rot="957849">
            <a:off x="2640171" y="1309660"/>
            <a:ext cx="2360206" cy="2146839"/>
          </a:xfrm>
          <a:prstGeom prst="ellipse">
            <a:avLst/>
          </a:prstGeom>
          <a:ln>
            <a:noFill/>
          </a:ln>
          <a:effectLst>
            <a:softEdge rad="112500"/>
          </a:effectLst>
          <a:scene3d>
            <a:camera prst="orthographicFront"/>
            <a:lightRig rig="threePt" dir="t"/>
          </a:scene3d>
          <a:sp3d>
            <a:bevelT w="114300" prst="hardEdge"/>
          </a:sp3d>
        </p:spPr>
      </p:pic>
      <p:sp>
        <p:nvSpPr>
          <p:cNvPr id="3" name="CuadroTexto 2">
            <a:extLst>
              <a:ext uri="{FF2B5EF4-FFF2-40B4-BE49-F238E27FC236}">
                <a16:creationId xmlns:a16="http://schemas.microsoft.com/office/drawing/2014/main" id="{9E9623F3-4D32-47E9-8B15-2EDC7DEC6000}"/>
              </a:ext>
            </a:extLst>
          </p:cNvPr>
          <p:cNvSpPr txBox="1"/>
          <p:nvPr/>
        </p:nvSpPr>
        <p:spPr>
          <a:xfrm>
            <a:off x="493160" y="385298"/>
            <a:ext cx="9308386" cy="830997"/>
          </a:xfrm>
          <a:prstGeom prst="rect">
            <a:avLst/>
          </a:prstGeom>
          <a:noFill/>
        </p:spPr>
        <p:txBody>
          <a:bodyPr wrap="square">
            <a:spAutoFit/>
          </a:bodyPr>
          <a:lstStyle/>
          <a:p>
            <a:pPr algn="ctr"/>
            <a:r>
              <a:rPr lang="es-MX" sz="3200" dirty="0">
                <a:latin typeface="Arial Rounded MT Bold" panose="020F0704030504030204" pitchFamily="34" charset="0"/>
              </a:rPr>
              <a:t>REVISTA VIDAPROSIMA </a:t>
            </a: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sp>
        <p:nvSpPr>
          <p:cNvPr id="8" name="CuadroTexto 7">
            <a:extLst>
              <a:ext uri="{FF2B5EF4-FFF2-40B4-BE49-F238E27FC236}">
                <a16:creationId xmlns:a16="http://schemas.microsoft.com/office/drawing/2014/main" id="{DAAD08F8-AE7A-43E0-B687-3174967E54C3}"/>
              </a:ext>
            </a:extLst>
          </p:cNvPr>
          <p:cNvSpPr txBox="1"/>
          <p:nvPr/>
        </p:nvSpPr>
        <p:spPr>
          <a:xfrm>
            <a:off x="493160" y="5099335"/>
            <a:ext cx="8864538" cy="1231106"/>
          </a:xfrm>
          <a:prstGeom prst="rect">
            <a:avLst/>
          </a:prstGeom>
          <a:noFill/>
        </p:spPr>
        <p:txBody>
          <a:bodyPr wrap="square">
            <a:spAutoFit/>
          </a:bodyPr>
          <a:lstStyle/>
          <a:p>
            <a:r>
              <a:rPr lang="es-MX" sz="1800" dirty="0">
                <a:latin typeface="Arial Rounded MT Bold" panose="020F0704030504030204" pitchFamily="34" charset="0"/>
              </a:rPr>
              <a:t>2) </a:t>
            </a:r>
            <a:r>
              <a:rPr lang="es-MX" sz="2000" dirty="0">
                <a:latin typeface="Arial Rounded MT Bold" panose="020F0704030504030204" pitchFamily="34" charset="0"/>
              </a:rPr>
              <a:t>IMPRESA,</a:t>
            </a:r>
            <a:r>
              <a:rPr lang="es-MX" sz="1800" dirty="0">
                <a:latin typeface="Arial Rounded MT Bold" panose="020F0704030504030204" pitchFamily="34" charset="0"/>
              </a:rPr>
              <a:t> con un tiraje de 10.000 ejemplares de colección,. 5.000 de ellos distribuidos gratuitamente en los espacios determinantes de la sociedad tales como universidades, organismos internacionales, embajadas, institutos de investigación, instancias de decisión políticas, gremios empresariales, etc. </a:t>
            </a:r>
          </a:p>
        </p:txBody>
      </p:sp>
      <p:pic>
        <p:nvPicPr>
          <p:cNvPr id="6" name="Imagen 5">
            <a:extLst>
              <a:ext uri="{FF2B5EF4-FFF2-40B4-BE49-F238E27FC236}">
                <a16:creationId xmlns:a16="http://schemas.microsoft.com/office/drawing/2014/main" id="{A719BE0D-282B-454B-9102-4DF04AA97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97197">
            <a:off x="1326551" y="1397584"/>
            <a:ext cx="1436849" cy="3190650"/>
          </a:xfrm>
          <a:prstGeom prst="rect">
            <a:avLst/>
          </a:prstGeom>
        </p:spPr>
      </p:pic>
      <p:pic>
        <p:nvPicPr>
          <p:cNvPr id="10" name="Imagen 9">
            <a:extLst>
              <a:ext uri="{FF2B5EF4-FFF2-40B4-BE49-F238E27FC236}">
                <a16:creationId xmlns:a16="http://schemas.microsoft.com/office/drawing/2014/main" id="{371A3219-E59B-4DA0-9E28-AEF4618340DB}"/>
              </a:ext>
            </a:extLst>
          </p:cNvPr>
          <p:cNvPicPr/>
          <p:nvPr/>
        </p:nvPicPr>
        <p:blipFill>
          <a:blip r:embed="rId4">
            <a:alphaModFix amt="35000"/>
            <a:extLst>
              <a:ext uri="{28A0092B-C50C-407E-A947-70E740481C1C}">
                <a14:useLocalDpi xmlns:a14="http://schemas.microsoft.com/office/drawing/2010/main" val="0"/>
              </a:ext>
            </a:extLst>
          </a:blip>
          <a:stretch>
            <a:fillRect/>
          </a:stretch>
        </p:blipFill>
        <p:spPr>
          <a:xfrm>
            <a:off x="5236851" y="671712"/>
            <a:ext cx="3688422" cy="41412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76872557"/>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AAD08F8-AE7A-43E0-B687-3174967E54C3}"/>
              </a:ext>
            </a:extLst>
          </p:cNvPr>
          <p:cNvSpPr txBox="1"/>
          <p:nvPr/>
        </p:nvSpPr>
        <p:spPr>
          <a:xfrm>
            <a:off x="917796" y="2183446"/>
            <a:ext cx="8010446" cy="2677656"/>
          </a:xfrm>
          <a:prstGeom prst="rect">
            <a:avLst/>
          </a:prstGeom>
          <a:noFill/>
        </p:spPr>
        <p:txBody>
          <a:bodyPr wrap="square">
            <a:spAutoFit/>
          </a:bodyPr>
          <a:lstStyle/>
          <a:p>
            <a:pPr algn="just"/>
            <a:r>
              <a:rPr lang="es-MX" sz="2400" dirty="0">
                <a:latin typeface="Arial Rounded MT Bold" panose="020F0704030504030204" pitchFamily="34" charset="0"/>
              </a:rPr>
              <a:t>Para alcanzar ese propósito, es vital su colaboración, la cual puede hacerla:</a:t>
            </a:r>
          </a:p>
          <a:p>
            <a:pPr algn="just"/>
            <a:endParaRPr lang="es-MX" sz="800" dirty="0">
              <a:latin typeface="Arial Rounded MT Bold" panose="020F0704030504030204" pitchFamily="34" charset="0"/>
            </a:endParaRPr>
          </a:p>
          <a:p>
            <a:pPr marL="457200" indent="-457200" algn="just">
              <a:buAutoNum type="arabicParenR"/>
            </a:pPr>
            <a:r>
              <a:rPr lang="es-MX" sz="2400" dirty="0">
                <a:latin typeface="Arial Rounded MT Bold" panose="020F0704030504030204" pitchFamily="34" charset="0"/>
              </a:rPr>
              <a:t>Mediante donación directa, bien sea monetaria, bien en material de trabajo o en activos.</a:t>
            </a:r>
          </a:p>
          <a:p>
            <a:pPr marL="457200" indent="-457200" algn="just">
              <a:buAutoNum type="arabicParenR"/>
            </a:pPr>
            <a:endParaRPr lang="es-MX" sz="800" dirty="0">
              <a:latin typeface="Arial Rounded MT Bold" panose="020F0704030504030204" pitchFamily="34" charset="0"/>
            </a:endParaRPr>
          </a:p>
          <a:p>
            <a:pPr algn="just"/>
            <a:r>
              <a:rPr lang="es-MX" sz="2400" dirty="0">
                <a:latin typeface="Arial Rounded MT Bold" panose="020F0704030504030204" pitchFamily="34" charset="0"/>
              </a:rPr>
              <a:t> 2) Con presencia publicitaria en nuestra revista.</a:t>
            </a:r>
          </a:p>
          <a:p>
            <a:pPr algn="just"/>
            <a:endParaRPr lang="es-MX" sz="2400" dirty="0">
              <a:latin typeface="Arial Rounded MT Bold" panose="020F0704030504030204" pitchFamily="34" charset="0"/>
            </a:endParaRPr>
          </a:p>
          <a:p>
            <a:pPr algn="just"/>
            <a:endParaRPr lang="es-MX" sz="800" dirty="0">
              <a:latin typeface="Arial Rounded MT Bold" panose="020F0704030504030204" pitchFamily="34" charset="0"/>
            </a:endParaRPr>
          </a:p>
        </p:txBody>
      </p:sp>
      <p:pic>
        <p:nvPicPr>
          <p:cNvPr id="7" name="Imagen 6">
            <a:extLst>
              <a:ext uri="{FF2B5EF4-FFF2-40B4-BE49-F238E27FC236}">
                <a16:creationId xmlns:a16="http://schemas.microsoft.com/office/drawing/2014/main" id="{00FF0940-512E-4071-8199-210F71FF9459}"/>
              </a:ext>
            </a:extLst>
          </p:cNvPr>
          <p:cNvPicPr/>
          <p:nvPr/>
        </p:nvPicPr>
        <p:blipFill>
          <a:blip r:embed="rId2">
            <a:alphaModFix amt="20000"/>
            <a:extLst>
              <a:ext uri="{28A0092B-C50C-407E-A947-70E740481C1C}">
                <a14:useLocalDpi xmlns:a14="http://schemas.microsoft.com/office/drawing/2010/main" val="0"/>
              </a:ext>
            </a:extLst>
          </a:blip>
          <a:stretch>
            <a:fillRect/>
          </a:stretch>
        </p:blipFill>
        <p:spPr>
          <a:xfrm rot="21101016">
            <a:off x="3119728" y="275054"/>
            <a:ext cx="3180980" cy="3317066"/>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8413823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AAD08F8-AE7A-43E0-B687-3174967E54C3}"/>
              </a:ext>
            </a:extLst>
          </p:cNvPr>
          <p:cNvSpPr txBox="1"/>
          <p:nvPr/>
        </p:nvSpPr>
        <p:spPr>
          <a:xfrm>
            <a:off x="917796" y="2183446"/>
            <a:ext cx="8010446" cy="4154984"/>
          </a:xfrm>
          <a:prstGeom prst="rect">
            <a:avLst/>
          </a:prstGeom>
          <a:noFill/>
        </p:spPr>
        <p:txBody>
          <a:bodyPr wrap="square">
            <a:spAutoFit/>
          </a:bodyPr>
          <a:lstStyle/>
          <a:p>
            <a:pPr algn="just"/>
            <a:r>
              <a:rPr lang="es-MX" sz="2400" dirty="0">
                <a:latin typeface="Arial Rounded MT Bold" panose="020F0704030504030204" pitchFamily="34" charset="0"/>
              </a:rPr>
              <a:t>Para alcanzar ese propósito, es vital su colaboración, la cual puede hacerla:</a:t>
            </a:r>
          </a:p>
          <a:p>
            <a:pPr algn="just"/>
            <a:endParaRPr lang="es-MX" sz="800" dirty="0">
              <a:latin typeface="Arial Rounded MT Bold" panose="020F0704030504030204" pitchFamily="34" charset="0"/>
            </a:endParaRPr>
          </a:p>
          <a:p>
            <a:pPr marL="457200" indent="-457200" algn="just">
              <a:buAutoNum type="arabicParenR"/>
            </a:pPr>
            <a:r>
              <a:rPr lang="es-MX" sz="2400" dirty="0">
                <a:latin typeface="Arial Rounded MT Bold" panose="020F0704030504030204" pitchFamily="34" charset="0"/>
              </a:rPr>
              <a:t>Mediante donación directa, bien sea monetaria, bien en material de trabajo o en activos.</a:t>
            </a:r>
          </a:p>
          <a:p>
            <a:pPr marL="457200" indent="-457200" algn="just">
              <a:buAutoNum type="arabicParenR"/>
            </a:pPr>
            <a:endParaRPr lang="es-MX" sz="800" dirty="0">
              <a:latin typeface="Arial Rounded MT Bold" panose="020F0704030504030204" pitchFamily="34" charset="0"/>
            </a:endParaRPr>
          </a:p>
          <a:p>
            <a:pPr algn="just"/>
            <a:r>
              <a:rPr lang="es-MX" sz="2400" dirty="0">
                <a:latin typeface="Arial Rounded MT Bold" panose="020F0704030504030204" pitchFamily="34" charset="0"/>
              </a:rPr>
              <a:t> 2) Con presencia publicitaria en nuestra revista.</a:t>
            </a:r>
          </a:p>
          <a:p>
            <a:pPr algn="just"/>
            <a:endParaRPr lang="es-MX" sz="2400" dirty="0">
              <a:latin typeface="Arial Rounded MT Bold" panose="020F0704030504030204" pitchFamily="34" charset="0"/>
            </a:endParaRPr>
          </a:p>
          <a:p>
            <a:pPr algn="just"/>
            <a:endParaRPr lang="es-MX" sz="800" dirty="0">
              <a:latin typeface="Arial Rounded MT Bold" panose="020F0704030504030204" pitchFamily="34" charset="0"/>
            </a:endParaRPr>
          </a:p>
          <a:p>
            <a:pPr algn="ctr"/>
            <a:r>
              <a:rPr lang="es-MX" sz="3200" dirty="0">
                <a:solidFill>
                  <a:srgbClr val="002060"/>
                </a:solidFill>
                <a:latin typeface="Arial Rounded MT Bold" panose="020F0704030504030204" pitchFamily="34" charset="0"/>
              </a:rPr>
              <a:t>Lo invitamos a que asegure su lugar en el debate que “está definiendo el futuro de nuestro planeta."</a:t>
            </a:r>
          </a:p>
        </p:txBody>
      </p:sp>
      <p:pic>
        <p:nvPicPr>
          <p:cNvPr id="7" name="Imagen 6">
            <a:extLst>
              <a:ext uri="{FF2B5EF4-FFF2-40B4-BE49-F238E27FC236}">
                <a16:creationId xmlns:a16="http://schemas.microsoft.com/office/drawing/2014/main" id="{00FF0940-512E-4071-8199-210F71FF9459}"/>
              </a:ext>
            </a:extLst>
          </p:cNvPr>
          <p:cNvPicPr/>
          <p:nvPr/>
        </p:nvPicPr>
        <p:blipFill>
          <a:blip r:embed="rId2">
            <a:alphaModFix amt="20000"/>
            <a:extLst>
              <a:ext uri="{28A0092B-C50C-407E-A947-70E740481C1C}">
                <a14:useLocalDpi xmlns:a14="http://schemas.microsoft.com/office/drawing/2010/main" val="0"/>
              </a:ext>
            </a:extLst>
          </a:blip>
          <a:stretch>
            <a:fillRect/>
          </a:stretch>
        </p:blipFill>
        <p:spPr>
          <a:xfrm rot="21101016">
            <a:off x="3119728" y="275054"/>
            <a:ext cx="3180980" cy="3317066"/>
          </a:xfrm>
          <a:prstGeom prst="rect">
            <a:avLst/>
          </a:prstGeom>
          <a:effectLst>
            <a:outerShdw blurRad="50800" dist="38100" dir="5400000" algn="t"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1980426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FB171-D8DB-4DBB-9785-7BAF40CE33BA}"/>
              </a:ext>
            </a:extLst>
          </p:cNvPr>
          <p:cNvSpPr>
            <a:spLocks noGrp="1"/>
          </p:cNvSpPr>
          <p:nvPr>
            <p:ph type="title"/>
          </p:nvPr>
        </p:nvSpPr>
        <p:spPr/>
        <p:txBody>
          <a:bodyPr>
            <a:normAutofit/>
          </a:bodyPr>
          <a:lstStyle/>
          <a:p>
            <a:r>
              <a:rPr lang="es-MX" b="1" dirty="0">
                <a:latin typeface="Arial Rounded MT Bold" panose="020F0704030504030204" pitchFamily="34" charset="0"/>
              </a:rPr>
              <a:t>NUESTRA RAZÓN DE SER</a:t>
            </a:r>
            <a:endParaRPr lang="es-VE" b="1" dirty="0">
              <a:latin typeface="Arial Rounded MT Bold" panose="020F0704030504030204" pitchFamily="34" charset="0"/>
            </a:endParaRPr>
          </a:p>
        </p:txBody>
      </p:sp>
      <p:sp>
        <p:nvSpPr>
          <p:cNvPr id="3" name="Marcador de contenido 2">
            <a:extLst>
              <a:ext uri="{FF2B5EF4-FFF2-40B4-BE49-F238E27FC236}">
                <a16:creationId xmlns:a16="http://schemas.microsoft.com/office/drawing/2014/main" id="{B5E45B7E-B08B-476D-AC47-DBFD4CBD81A3}"/>
              </a:ext>
            </a:extLst>
          </p:cNvPr>
          <p:cNvSpPr>
            <a:spLocks noGrp="1"/>
          </p:cNvSpPr>
          <p:nvPr>
            <p:ph idx="1"/>
          </p:nvPr>
        </p:nvSpPr>
        <p:spPr>
          <a:xfrm>
            <a:off x="677334" y="1519434"/>
            <a:ext cx="8596668" cy="5086849"/>
          </a:xfrm>
        </p:spPr>
        <p:txBody>
          <a:bodyPr>
            <a:noAutofit/>
          </a:bodyPr>
          <a:lstStyle/>
          <a:p>
            <a:pPr algn="just">
              <a:lnSpc>
                <a:spcPct val="150000"/>
              </a:lnSpc>
            </a:pPr>
            <a:r>
              <a:rPr lang="es-MX" dirty="0">
                <a:latin typeface="Arial Rounded MT Bold" panose="020F0704030504030204" pitchFamily="34" charset="0"/>
              </a:rPr>
              <a:t>APROSIMA A.C., es una Asociación Civil sin fines de lucro, fundada por un grupo independiente de profesionales y trabajadores venezolanos preocupados por el Medio Ambiente y en particular por las desastrosas que acarrea el Cambio Climático, que se autofinancia, sin ninguna dependencia gubernamental, ni de instituciones políticas, religiosas o económicas de ninguna índole </a:t>
            </a:r>
          </a:p>
          <a:p>
            <a:pPr algn="just">
              <a:lnSpc>
                <a:spcPct val="150000"/>
              </a:lnSpc>
            </a:pPr>
            <a:r>
              <a:rPr lang="es-MX" dirty="0">
                <a:latin typeface="Arial Rounded MT Bold" panose="020F0704030504030204" pitchFamily="34" charset="0"/>
              </a:rPr>
              <a:t>La única forma de enfrentar exitosamente esos desafíos es mediante la internalización en nuestras sociedades de la gravedad de esta realidad, es que nuestra actividad se ha concentrado en la difusión de la problemática ambiental. </a:t>
            </a:r>
            <a:endParaRPr lang="es-VE" dirty="0">
              <a:latin typeface="Arial Rounded MT Bold" panose="020F0704030504030204" pitchFamily="34" charset="0"/>
            </a:endParaRPr>
          </a:p>
        </p:txBody>
      </p:sp>
    </p:spTree>
    <p:extLst>
      <p:ext uri="{BB962C8B-B14F-4D97-AF65-F5344CB8AC3E}">
        <p14:creationId xmlns:p14="http://schemas.microsoft.com/office/powerpoint/2010/main" val="344077176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616449" y="729733"/>
            <a:ext cx="8856324" cy="584775"/>
          </a:xfrm>
          <a:prstGeom prst="rect">
            <a:avLst/>
          </a:prstGeom>
          <a:noFill/>
        </p:spPr>
        <p:txBody>
          <a:bodyPr wrap="square">
            <a:spAutoFit/>
          </a:bodyPr>
          <a:lstStyle/>
          <a:p>
            <a:r>
              <a:rPr lang="es-MX" sz="3200" dirty="0">
                <a:solidFill>
                  <a:schemeClr val="accent2">
                    <a:lumMod val="75000"/>
                  </a:schemeClr>
                </a:solidFill>
                <a:latin typeface="Arial Rounded MT Bold" panose="020F0704030504030204" pitchFamily="34" charset="0"/>
              </a:rPr>
              <a:t>ACTIVIDADES REALIZADAS A LA FECHA</a:t>
            </a:r>
            <a:endParaRPr lang="es-VE" sz="3200" dirty="0">
              <a:solidFill>
                <a:schemeClr val="accent2">
                  <a:lumMod val="75000"/>
                </a:schemeClr>
              </a:solidFill>
              <a:latin typeface="Arial Rounded MT Bold" panose="020F0704030504030204" pitchFamily="34" charset="0"/>
            </a:endParaRPr>
          </a:p>
        </p:txBody>
      </p:sp>
      <p:pic>
        <p:nvPicPr>
          <p:cNvPr id="4" name="Imagen 3">
            <a:extLst>
              <a:ext uri="{FF2B5EF4-FFF2-40B4-BE49-F238E27FC236}">
                <a16:creationId xmlns:a16="http://schemas.microsoft.com/office/drawing/2014/main" id="{25FEA080-0C28-4D57-9DC1-AD2FB8E34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633" y="1314508"/>
            <a:ext cx="6382483" cy="4159215"/>
          </a:xfrm>
          <a:prstGeom prst="rect">
            <a:avLst/>
          </a:prstGeom>
        </p:spPr>
      </p:pic>
    </p:spTree>
    <p:extLst>
      <p:ext uri="{BB962C8B-B14F-4D97-AF65-F5344CB8AC3E}">
        <p14:creationId xmlns:p14="http://schemas.microsoft.com/office/powerpoint/2010/main" val="954913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616449" y="729733"/>
            <a:ext cx="8856324" cy="584775"/>
          </a:xfrm>
          <a:prstGeom prst="rect">
            <a:avLst/>
          </a:prstGeom>
          <a:noFill/>
        </p:spPr>
        <p:txBody>
          <a:bodyPr wrap="square">
            <a:spAutoFit/>
          </a:bodyPr>
          <a:lstStyle/>
          <a:p>
            <a:r>
              <a:rPr lang="es-MX" sz="3200" dirty="0">
                <a:solidFill>
                  <a:schemeClr val="accent2">
                    <a:lumMod val="75000"/>
                  </a:schemeClr>
                </a:solidFill>
                <a:latin typeface="Arial Rounded MT Bold" panose="020F0704030504030204" pitchFamily="34" charset="0"/>
              </a:rPr>
              <a:t>ACTIVIDADES REALIZADAS A LA FECHA</a:t>
            </a:r>
            <a:endParaRPr lang="es-VE" sz="3200" dirty="0">
              <a:solidFill>
                <a:schemeClr val="accent2">
                  <a:lumMod val="75000"/>
                </a:schemeClr>
              </a:solidFill>
              <a:latin typeface="Arial Rounded MT Bold" panose="020F0704030504030204" pitchFamily="34" charset="0"/>
            </a:endParaRPr>
          </a:p>
        </p:txBody>
      </p:sp>
      <p:pic>
        <p:nvPicPr>
          <p:cNvPr id="4" name="Imagen 3">
            <a:extLst>
              <a:ext uri="{FF2B5EF4-FFF2-40B4-BE49-F238E27FC236}">
                <a16:creationId xmlns:a16="http://schemas.microsoft.com/office/drawing/2014/main" id="{25FEA080-0C28-4D57-9DC1-AD2FB8E34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633" y="1314508"/>
            <a:ext cx="6382483" cy="4159215"/>
          </a:xfrm>
          <a:prstGeom prst="rect">
            <a:avLst/>
          </a:prstGeom>
        </p:spPr>
      </p:pic>
      <p:sp>
        <p:nvSpPr>
          <p:cNvPr id="6" name="CuadroTexto 5">
            <a:extLst>
              <a:ext uri="{FF2B5EF4-FFF2-40B4-BE49-F238E27FC236}">
                <a16:creationId xmlns:a16="http://schemas.microsoft.com/office/drawing/2014/main" id="{4C31A4E2-C5C1-4B73-85C5-22B78F146A61}"/>
              </a:ext>
            </a:extLst>
          </p:cNvPr>
          <p:cNvSpPr txBox="1"/>
          <p:nvPr/>
        </p:nvSpPr>
        <p:spPr>
          <a:xfrm>
            <a:off x="341615" y="5473723"/>
            <a:ext cx="8442789" cy="86991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dirty="0">
                <a:latin typeface="Arial Rounded MT Bold" panose="020F0704030504030204" pitchFamily="34" charset="0"/>
              </a:rPr>
              <a:t>Desde sus inicios hemos realizado, por una parte, conferencias, entrevistas en los medios y conversatorios sobre el Cambio Climático.</a:t>
            </a:r>
          </a:p>
        </p:txBody>
      </p:sp>
    </p:spTree>
    <p:extLst>
      <p:ext uri="{BB962C8B-B14F-4D97-AF65-F5344CB8AC3E}">
        <p14:creationId xmlns:p14="http://schemas.microsoft.com/office/powerpoint/2010/main" val="108830202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616449" y="729733"/>
            <a:ext cx="8856324" cy="584775"/>
          </a:xfrm>
          <a:prstGeom prst="rect">
            <a:avLst/>
          </a:prstGeom>
          <a:noFill/>
        </p:spPr>
        <p:txBody>
          <a:bodyPr wrap="square">
            <a:spAutoFit/>
          </a:bodyPr>
          <a:lstStyle/>
          <a:p>
            <a:r>
              <a:rPr lang="es-MX" sz="3200" dirty="0">
                <a:solidFill>
                  <a:schemeClr val="accent2">
                    <a:lumMod val="75000"/>
                  </a:schemeClr>
                </a:solidFill>
                <a:latin typeface="Arial Rounded MT Bold" panose="020F0704030504030204" pitchFamily="34" charset="0"/>
              </a:rPr>
              <a:t>ACTIVIDADES REALIZADAS A LA FECHA</a:t>
            </a:r>
            <a:endParaRPr lang="es-VE" sz="3200" dirty="0">
              <a:solidFill>
                <a:schemeClr val="accent2">
                  <a:lumMod val="75000"/>
                </a:schemeClr>
              </a:solidFill>
              <a:latin typeface="Arial Rounded MT Bold" panose="020F0704030504030204" pitchFamily="34" charset="0"/>
            </a:endParaRPr>
          </a:p>
        </p:txBody>
      </p:sp>
      <p:pic>
        <p:nvPicPr>
          <p:cNvPr id="4" name="Imagen 3">
            <a:extLst>
              <a:ext uri="{FF2B5EF4-FFF2-40B4-BE49-F238E27FC236}">
                <a16:creationId xmlns:a16="http://schemas.microsoft.com/office/drawing/2014/main" id="{419FAA2E-3271-409E-8F87-CCAF3183B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96" y="1448072"/>
            <a:ext cx="8596903" cy="2949255"/>
          </a:xfrm>
          <a:prstGeom prst="rect">
            <a:avLst/>
          </a:prstGeom>
        </p:spPr>
      </p:pic>
    </p:spTree>
    <p:extLst>
      <p:ext uri="{BB962C8B-B14F-4D97-AF65-F5344CB8AC3E}">
        <p14:creationId xmlns:p14="http://schemas.microsoft.com/office/powerpoint/2010/main" val="290459082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616449" y="729733"/>
            <a:ext cx="8856324" cy="584775"/>
          </a:xfrm>
          <a:prstGeom prst="rect">
            <a:avLst/>
          </a:prstGeom>
          <a:noFill/>
        </p:spPr>
        <p:txBody>
          <a:bodyPr wrap="square">
            <a:spAutoFit/>
          </a:bodyPr>
          <a:lstStyle/>
          <a:p>
            <a:r>
              <a:rPr lang="es-MX" sz="3200" dirty="0">
                <a:solidFill>
                  <a:schemeClr val="accent2">
                    <a:lumMod val="75000"/>
                  </a:schemeClr>
                </a:solidFill>
                <a:latin typeface="Arial Rounded MT Bold" panose="020F0704030504030204" pitchFamily="34" charset="0"/>
              </a:rPr>
              <a:t>ACTIVIDADES REALIZADAS A LA FECHA</a:t>
            </a:r>
            <a:endParaRPr lang="es-VE" sz="3200" dirty="0">
              <a:solidFill>
                <a:schemeClr val="accent2">
                  <a:lumMod val="75000"/>
                </a:schemeClr>
              </a:solidFill>
              <a:latin typeface="Arial Rounded MT Bold" panose="020F0704030504030204" pitchFamily="34" charset="0"/>
            </a:endParaRPr>
          </a:p>
        </p:txBody>
      </p:sp>
      <p:sp>
        <p:nvSpPr>
          <p:cNvPr id="5" name="CuadroTexto 4">
            <a:extLst>
              <a:ext uri="{FF2B5EF4-FFF2-40B4-BE49-F238E27FC236}">
                <a16:creationId xmlns:a16="http://schemas.microsoft.com/office/drawing/2014/main" id="{3C8A1437-EFA5-4B9A-B1AC-8EFD85D43C65}"/>
              </a:ext>
            </a:extLst>
          </p:cNvPr>
          <p:cNvSpPr txBox="1"/>
          <p:nvPr/>
        </p:nvSpPr>
        <p:spPr>
          <a:xfrm>
            <a:off x="803951" y="4693034"/>
            <a:ext cx="7343453" cy="170091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dirty="0">
                <a:latin typeface="Arial Rounded MT Bold" panose="020F0704030504030204" pitchFamily="34" charset="0"/>
              </a:rPr>
              <a:t>Por la otra, y como espina dorsal de nuestra estrategia comunicacional, desarrollamos la presencia en Internet con nuestro sitio web </a:t>
            </a:r>
            <a:r>
              <a:rPr lang="es-MX" dirty="0">
                <a:latin typeface="Arial Rounded MT Bold" panose="020F0704030504030204" pitchFamily="34" charset="0"/>
                <a:hlinkClick r:id="rId2"/>
              </a:rPr>
              <a:t>www.aprosima.com</a:t>
            </a:r>
            <a:r>
              <a:rPr lang="es-MX" dirty="0">
                <a:latin typeface="Arial Rounded MT Bold" panose="020F0704030504030204" pitchFamily="34" charset="0"/>
              </a:rPr>
              <a:t>, que presenta </a:t>
            </a:r>
            <a:r>
              <a:rPr lang="es-MX" sz="1800" dirty="0">
                <a:latin typeface="Arial Rounded MT Bold" panose="020F0704030504030204" pitchFamily="34" charset="0"/>
              </a:rPr>
              <a:t>diversas secciones muy interesantes, entre las que se destacan:</a:t>
            </a:r>
            <a:endParaRPr lang="es-MX" dirty="0">
              <a:latin typeface="Arial Rounded MT Bold" panose="020F0704030504030204" pitchFamily="34" charset="0"/>
            </a:endParaRPr>
          </a:p>
        </p:txBody>
      </p:sp>
      <p:pic>
        <p:nvPicPr>
          <p:cNvPr id="4" name="Imagen 3">
            <a:extLst>
              <a:ext uri="{FF2B5EF4-FFF2-40B4-BE49-F238E27FC236}">
                <a16:creationId xmlns:a16="http://schemas.microsoft.com/office/drawing/2014/main" id="{419FAA2E-3271-409E-8F87-CCAF3183B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96" y="1448072"/>
            <a:ext cx="8596903" cy="2949255"/>
          </a:xfrm>
          <a:prstGeom prst="rect">
            <a:avLst/>
          </a:prstGeom>
        </p:spPr>
      </p:pic>
    </p:spTree>
    <p:extLst>
      <p:ext uri="{BB962C8B-B14F-4D97-AF65-F5344CB8AC3E}">
        <p14:creationId xmlns:p14="http://schemas.microsoft.com/office/powerpoint/2010/main" val="272343204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856324" cy="830997"/>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MX" sz="3200" dirty="0">
              <a:solidFill>
                <a:schemeClr val="accent2">
                  <a:lumMod val="75000"/>
                </a:schemeClr>
              </a:solidFill>
              <a:highlight>
                <a:srgbClr val="000080"/>
              </a:highlight>
              <a:latin typeface="Arial Rounded MT Bold" panose="020F0704030504030204" pitchFamily="34" charset="0"/>
            </a:endParaRP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pic>
        <p:nvPicPr>
          <p:cNvPr id="19" name="Imagen 18">
            <a:extLst>
              <a:ext uri="{FF2B5EF4-FFF2-40B4-BE49-F238E27FC236}">
                <a16:creationId xmlns:a16="http://schemas.microsoft.com/office/drawing/2014/main" id="{4C07747C-2B60-447E-8BE9-19F3C1A92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54" y="1137259"/>
            <a:ext cx="8698024" cy="4345952"/>
          </a:xfrm>
          <a:prstGeom prst="rect">
            <a:avLst/>
          </a:prstGeom>
        </p:spPr>
      </p:pic>
    </p:spTree>
    <p:extLst>
      <p:ext uri="{BB962C8B-B14F-4D97-AF65-F5344CB8AC3E}">
        <p14:creationId xmlns:p14="http://schemas.microsoft.com/office/powerpoint/2010/main" val="182844387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9623F3-4D32-47E9-8B15-2EDC7DEC6000}"/>
              </a:ext>
            </a:extLst>
          </p:cNvPr>
          <p:cNvSpPr txBox="1"/>
          <p:nvPr/>
        </p:nvSpPr>
        <p:spPr>
          <a:xfrm>
            <a:off x="552654" y="467491"/>
            <a:ext cx="8856324" cy="830997"/>
          </a:xfrm>
          <a:prstGeom prst="rect">
            <a:avLst/>
          </a:prstGeom>
          <a:noFill/>
        </p:spPr>
        <p:txBody>
          <a:bodyPr wrap="square">
            <a:spAutoFit/>
          </a:bodyPr>
          <a:lstStyle/>
          <a:p>
            <a:pPr algn="ct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En nuestro Portal</a:t>
            </a:r>
            <a:r>
              <a:rPr lang="es-MX" sz="3200" dirty="0">
                <a:solidFill>
                  <a:schemeClr val="tx2">
                    <a:lumMod val="75000"/>
                  </a:schemeClr>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 </a:t>
            </a:r>
            <a:r>
              <a:rPr lang="es-MX" sz="3200" dirty="0">
                <a:solidFill>
                  <a:srgbClr val="99CA3C"/>
                </a:solidFill>
                <a:highlight>
                  <a:srgbClr val="000080"/>
                </a:highlight>
                <a:latin typeface="Arial Rounded MT Bold" panose="020F0704030504030204" pitchFamily="34" charset="0"/>
                <a:hlinkClick r:id="rId2">
                  <a:extLst>
                    <a:ext uri="{A12FA001-AC4F-418D-AE19-62706E023703}">
                      <ahyp:hlinkClr xmlns:ahyp="http://schemas.microsoft.com/office/drawing/2018/hyperlinkcolor" val="tx"/>
                    </a:ext>
                  </a:extLst>
                </a:hlinkClick>
              </a:rPr>
              <a:t>www.aprosima.com</a:t>
            </a:r>
            <a:endParaRPr lang="es-MX" sz="3200" dirty="0">
              <a:solidFill>
                <a:schemeClr val="accent2">
                  <a:lumMod val="75000"/>
                </a:schemeClr>
              </a:solidFill>
              <a:highlight>
                <a:srgbClr val="000080"/>
              </a:highlight>
              <a:latin typeface="Arial Rounded MT Bold" panose="020F0704030504030204" pitchFamily="34" charset="0"/>
            </a:endParaRPr>
          </a:p>
          <a:p>
            <a:endParaRPr lang="es-MX" sz="800" dirty="0">
              <a:solidFill>
                <a:schemeClr val="accent2">
                  <a:lumMod val="75000"/>
                </a:schemeClr>
              </a:solidFill>
              <a:latin typeface="Arial Rounded MT Bold" panose="020F0704030504030204" pitchFamily="34" charset="0"/>
            </a:endParaRPr>
          </a:p>
          <a:p>
            <a:endParaRPr lang="es-MX" sz="800" dirty="0">
              <a:latin typeface="Arial Rounded MT Bold" panose="020F0704030504030204" pitchFamily="34" charset="0"/>
            </a:endParaRPr>
          </a:p>
        </p:txBody>
      </p:sp>
      <p:pic>
        <p:nvPicPr>
          <p:cNvPr id="19" name="Imagen 18">
            <a:extLst>
              <a:ext uri="{FF2B5EF4-FFF2-40B4-BE49-F238E27FC236}">
                <a16:creationId xmlns:a16="http://schemas.microsoft.com/office/drawing/2014/main" id="{4C07747C-2B60-447E-8BE9-19F3C1A92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54" y="1137259"/>
            <a:ext cx="8698024" cy="4345952"/>
          </a:xfrm>
          <a:prstGeom prst="rect">
            <a:avLst/>
          </a:prstGeom>
        </p:spPr>
      </p:pic>
      <p:sp>
        <p:nvSpPr>
          <p:cNvPr id="5" name="CuadroTexto 4">
            <a:extLst>
              <a:ext uri="{FF2B5EF4-FFF2-40B4-BE49-F238E27FC236}">
                <a16:creationId xmlns:a16="http://schemas.microsoft.com/office/drawing/2014/main" id="{1A073FDF-C386-4E8C-8011-86C5C8ED3435}"/>
              </a:ext>
            </a:extLst>
          </p:cNvPr>
          <p:cNvSpPr txBox="1"/>
          <p:nvPr/>
        </p:nvSpPr>
        <p:spPr>
          <a:xfrm>
            <a:off x="780653" y="5720741"/>
            <a:ext cx="8242025" cy="923330"/>
          </a:xfrm>
          <a:prstGeom prst="rect">
            <a:avLst/>
          </a:prstGeom>
          <a:noFill/>
        </p:spPr>
        <p:txBody>
          <a:bodyPr wrap="square">
            <a:spAutoFit/>
          </a:bodyPr>
          <a:lstStyle/>
          <a:p>
            <a:r>
              <a:rPr lang="es-MX" sz="1800" dirty="0">
                <a:latin typeface="Arial Rounded MT Bold" panose="020F0704030504030204" pitchFamily="34" charset="0"/>
              </a:rPr>
              <a:t>1 - SECCION DE NOTICIAS: En la cual se muestra una sinopsis de las noticias publicadas en los medios, referidas a las áreas objetos de nuestra Asociación</a:t>
            </a:r>
            <a:r>
              <a:rPr lang="es-MX" dirty="0">
                <a:latin typeface="Arial Rounded MT Bold" panose="020F0704030504030204" pitchFamily="34" charset="0"/>
              </a:rPr>
              <a:t>.</a:t>
            </a:r>
            <a:endParaRPr lang="es-VE" sz="2400" dirty="0">
              <a:latin typeface="Arial Rounded MT Bold" panose="020F0704030504030204" pitchFamily="34" charset="0"/>
            </a:endParaRPr>
          </a:p>
        </p:txBody>
      </p:sp>
    </p:spTree>
    <p:extLst>
      <p:ext uri="{BB962C8B-B14F-4D97-AF65-F5344CB8AC3E}">
        <p14:creationId xmlns:p14="http://schemas.microsoft.com/office/powerpoint/2010/main" val="1665368208"/>
      </p:ext>
    </p:extLst>
  </p:cSld>
  <p:clrMapOvr>
    <a:masterClrMapping/>
  </p:clrMapOvr>
  <p:transition spd="slow">
    <p:randomBar dir="vert"/>
  </p:transition>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256</TotalTime>
  <Words>773</Words>
  <Application>Microsoft Office PowerPoint</Application>
  <PresentationFormat>Panorámica</PresentationFormat>
  <Paragraphs>47</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Arial Rounded MT Bold</vt:lpstr>
      <vt:lpstr>Trebuchet MS</vt:lpstr>
      <vt:lpstr>Wingdings 3</vt:lpstr>
      <vt:lpstr>Faceta</vt:lpstr>
      <vt:lpstr>NUESTRA RAZÓN DE SER</vt:lpstr>
      <vt:lpstr>NUESTRA RAZÓN DE SER</vt:lpstr>
      <vt:lpstr>NUESTRA RAZÓN DE SER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NUESTRA RAZÓN DE SER</dc:title>
  <dc:creator>Carlos Dallmeier</dc:creator>
  <cp:lastModifiedBy>Carlos Dallmeier</cp:lastModifiedBy>
  <cp:revision>22</cp:revision>
  <dcterms:created xsi:type="dcterms:W3CDTF">2026-05-21T21:06:11Z</dcterms:created>
  <dcterms:modified xsi:type="dcterms:W3CDTF">2026-05-27T01:46:12Z</dcterms:modified>
</cp:coreProperties>
</file>